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90" r:id="rId2"/>
    <p:sldId id="256" r:id="rId3"/>
    <p:sldId id="287" r:id="rId4"/>
    <p:sldId id="289" r:id="rId5"/>
    <p:sldId id="275" r:id="rId6"/>
    <p:sldId id="258" r:id="rId7"/>
    <p:sldId id="272" r:id="rId8"/>
    <p:sldId id="277" r:id="rId9"/>
    <p:sldId id="276" r:id="rId10"/>
    <p:sldId id="278" r:id="rId11"/>
    <p:sldId id="267" r:id="rId12"/>
    <p:sldId id="268" r:id="rId13"/>
    <p:sldId id="281" r:id="rId14"/>
    <p:sldId id="283" r:id="rId15"/>
    <p:sldId id="291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A97CC7C-7916-40D2-9A4F-16CDDE363CF7}">
          <p14:sldIdLst>
            <p14:sldId id="290"/>
            <p14:sldId id="256"/>
            <p14:sldId id="287"/>
            <p14:sldId id="289"/>
            <p14:sldId id="275"/>
          </p14:sldIdLst>
        </p14:section>
        <p14:section name="Раздел без заголовка" id="{A1B1DA53-E3D7-464F-942E-B2784899F845}">
          <p14:sldIdLst>
            <p14:sldId id="258"/>
            <p14:sldId id="272"/>
            <p14:sldId id="277"/>
            <p14:sldId id="276"/>
            <p14:sldId id="278"/>
            <p14:sldId id="267"/>
            <p14:sldId id="268"/>
            <p14:sldId id="281"/>
            <p14:sldId id="283"/>
            <p14:sldId id="291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B82"/>
    <a:srgbClr val="8A0000"/>
    <a:srgbClr val="FFCCFF"/>
    <a:srgbClr val="FE00BB"/>
    <a:srgbClr val="FF66CC"/>
    <a:srgbClr val="FF6699"/>
    <a:srgbClr val="FF99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>
      <p:cViewPr varScale="1">
        <p:scale>
          <a:sx n="88" d="100"/>
          <a:sy n="88" d="100"/>
        </p:scale>
        <p:origin x="124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0F5F9EAC-5654-4BF8-A181-7316F7DF81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7430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930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436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8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312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ECFEFB-EBBC-42DE-AC2E-35540C80BF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7318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38BE7-AF44-4CB6-ADF1-C113C2A703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3093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E1E6E-9179-4E03-B3B5-EA2DAB24FC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0222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227FABAA-5195-4BAC-80C3-8F3EF78ADD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731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975E074-7851-479C-9DD5-1CD0EE48F2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7131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472FA59-7618-48FE-BB4E-4654DE1545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088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0BF9A2-3242-4CC2-9629-C91BE5F221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963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D0F32-3E9A-47E6-9158-0434E7100B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2092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72A55-4E29-482B-8044-09A1B2C247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5118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35D61686-1ED9-4523-8342-FE57A27316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1852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4DF3FB1-072D-4231-8999-F9CA1B42E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/>
          <p:cNvSpPr txBox="1">
            <a:spLocks/>
          </p:cNvSpPr>
          <p:nvPr/>
        </p:nvSpPr>
        <p:spPr bwMode="auto">
          <a:xfrm>
            <a:off x="500063" y="214313"/>
            <a:ext cx="82153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24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/>
            <a:endParaRPr lang="ru-RU" sz="1400" b="1">
              <a:solidFill>
                <a:srgbClr val="000000"/>
              </a:solidFill>
              <a:cs typeface="Arial" charset="0"/>
            </a:endParaRPr>
          </a:p>
          <a:p>
            <a:pPr algn="ctr" eaLnBrk="1" hangingPunct="1"/>
            <a:endParaRPr lang="ru-RU" sz="1400" b="1">
              <a:solidFill>
                <a:srgbClr val="000000"/>
              </a:solidFill>
              <a:cs typeface="Arial" charset="0"/>
            </a:endParaRPr>
          </a:p>
          <a:p>
            <a:pPr algn="ctr" eaLnBrk="1" hangingPunct="1"/>
            <a:endParaRPr lang="ru-RU" sz="1400" b="1">
              <a:solidFill>
                <a:srgbClr val="000000"/>
              </a:solidFill>
              <a:cs typeface="Arial" charset="0"/>
            </a:endParaRPr>
          </a:p>
          <a:p>
            <a:pPr algn="ctr" eaLnBrk="1" hangingPunct="1"/>
            <a:r>
              <a:rPr lang="ru-RU" b="1">
                <a:cs typeface="Arial" charset="0"/>
              </a:rPr>
              <a:t>Муниципальное бюджетное общеобразовательное учреждение                                                </a:t>
            </a:r>
            <a:r>
              <a:rPr lang="en-US" b="1">
                <a:cs typeface="Arial" charset="0"/>
              </a:rPr>
              <a:t>«</a:t>
            </a:r>
            <a:r>
              <a:rPr lang="ru-RU" b="1">
                <a:cs typeface="Arial" charset="0"/>
              </a:rPr>
              <a:t>Болгарская средняя общеобразовательная школа № 2</a:t>
            </a:r>
            <a:r>
              <a:rPr lang="en-US" b="1">
                <a:cs typeface="Arial" charset="0"/>
              </a:rPr>
              <a:t>»                                             </a:t>
            </a:r>
            <a:r>
              <a:rPr lang="ru-RU" b="1">
                <a:cs typeface="Arial" charset="0"/>
              </a:rPr>
              <a:t>Спасского муниципального района Республики Татарстан</a:t>
            </a:r>
            <a:endParaRPr lang="ru-RU">
              <a:cs typeface="Arial" charset="0"/>
            </a:endParaRPr>
          </a:p>
          <a:p>
            <a:pPr algn="ctr" eaLnBrk="1" hangingPunct="1"/>
            <a:endParaRPr lang="ru-RU" sz="24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/>
            <a:endParaRPr lang="ru-RU" sz="24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/>
            <a:endParaRPr lang="ru-RU" sz="24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1" hangingPunct="1"/>
            <a:endParaRPr lang="ru-RU" sz="240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785813" y="6643688"/>
            <a:ext cx="1357312" cy="214312"/>
          </a:xfrm>
          <a:prstGeom prst="wav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10245" name="Прямоугольник 7"/>
          <p:cNvSpPr>
            <a:spLocks noChangeArrowheads="1"/>
          </p:cNvSpPr>
          <p:nvPr/>
        </p:nvSpPr>
        <p:spPr bwMode="auto">
          <a:xfrm>
            <a:off x="341590" y="1976323"/>
            <a:ext cx="880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3600" dirty="0" smtClean="0"/>
              <a:t>Исследовательская работа по </a:t>
            </a:r>
            <a:r>
              <a:rPr lang="ru-RU" sz="3600" dirty="0"/>
              <a:t>теме </a:t>
            </a:r>
            <a:endParaRPr lang="ru-RU" sz="3600" dirty="0" smtClean="0"/>
          </a:p>
          <a:p>
            <a:pPr algn="ctr"/>
            <a:r>
              <a:rPr lang="ru-RU" sz="3600" dirty="0" smtClean="0"/>
              <a:t>«</a:t>
            </a:r>
            <a:r>
              <a:rPr lang="ru-RU" sz="3600" dirty="0"/>
              <a:t>Простые механизмы среди нас»</a:t>
            </a:r>
          </a:p>
        </p:txBody>
      </p:sp>
      <p:sp>
        <p:nvSpPr>
          <p:cNvPr id="10246" name="TextBox 4"/>
          <p:cNvSpPr txBox="1">
            <a:spLocks noChangeArrowheads="1"/>
          </p:cNvSpPr>
          <p:nvPr/>
        </p:nvSpPr>
        <p:spPr bwMode="auto">
          <a:xfrm>
            <a:off x="3643313" y="5929313"/>
            <a:ext cx="3500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г. Болгар – </a:t>
            </a:r>
            <a:r>
              <a:rPr lang="ru-RU" b="1" dirty="0" smtClean="0"/>
              <a:t>2023 </a:t>
            </a:r>
            <a:r>
              <a:rPr lang="ru-RU" b="1" dirty="0"/>
              <a:t>год</a:t>
            </a:r>
          </a:p>
        </p:txBody>
      </p:sp>
      <p:sp>
        <p:nvSpPr>
          <p:cNvPr id="10247" name="AutoShape 4" descr="Картинки по запросу логотип 75 лет побед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95936" y="3814318"/>
            <a:ext cx="49354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Матвеев Артем,</a:t>
            </a:r>
          </a:p>
          <a:p>
            <a:pPr algn="r"/>
            <a:r>
              <a:rPr lang="ru-RU" dirty="0"/>
              <a:t>МБОУ «БСОШ № 2», 7 класса б</a:t>
            </a:r>
          </a:p>
          <a:p>
            <a:pPr algn="r"/>
            <a:r>
              <a:rPr lang="ru-RU" dirty="0"/>
              <a:t> </a:t>
            </a:r>
          </a:p>
          <a:p>
            <a:pPr algn="r"/>
            <a:r>
              <a:rPr lang="ru-RU" dirty="0"/>
              <a:t>Научный руководитель </a:t>
            </a:r>
          </a:p>
          <a:p>
            <a:pPr algn="r"/>
            <a:r>
              <a:rPr lang="ru-RU" dirty="0"/>
              <a:t>учитель физики Э.М. </a:t>
            </a:r>
            <a:r>
              <a:rPr lang="ru-RU" dirty="0" err="1"/>
              <a:t>Четанова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F1C740-7711-4FD2-B59D-DF3B5AF9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244735"/>
            <a:ext cx="24161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8578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779838" y="1460679"/>
            <a:ext cx="4968875" cy="2904946"/>
            <a:chOff x="2381" y="709"/>
            <a:chExt cx="3130" cy="2041"/>
          </a:xfrm>
        </p:grpSpPr>
        <p:pic>
          <p:nvPicPr>
            <p:cNvPr id="20490" name="Picture 5" descr="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81" y="709"/>
              <a:ext cx="3130" cy="2041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20491" name="Text Box 7"/>
            <p:cNvSpPr txBox="1">
              <a:spLocks noChangeArrowheads="1"/>
            </p:cNvSpPr>
            <p:nvPr/>
          </p:nvSpPr>
          <p:spPr bwMode="auto">
            <a:xfrm>
              <a:off x="4740" y="2478"/>
              <a:ext cx="725" cy="233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Пинцет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68313" y="260350"/>
            <a:ext cx="3097212" cy="5327650"/>
            <a:chOff x="295" y="164"/>
            <a:chExt cx="1951" cy="3356"/>
          </a:xfrm>
        </p:grpSpPr>
        <p:pic>
          <p:nvPicPr>
            <p:cNvPr id="20488" name="Picture 6" descr="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5" y="164"/>
              <a:ext cx="1951" cy="3356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295" y="300"/>
              <a:ext cx="725" cy="233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Метла</a:t>
              </a:r>
            </a:p>
          </p:txBody>
        </p:sp>
      </p:grp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3419475" y="260350"/>
            <a:ext cx="5473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Рычаги третьего класса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3851275" y="4581525"/>
            <a:ext cx="49688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/>
              <a:t>Усилие </a:t>
            </a:r>
            <a:r>
              <a:rPr lang="ru-RU" sz="2800" dirty="0"/>
              <a:t>прикладывается между нагрузкой и точкой опоры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ru-RU" sz="3600" dirty="0">
                <a:solidFill>
                  <a:srgbClr val="0070C0"/>
                </a:solidFill>
                <a:latin typeface="Comic Sans MS" pitchFamily="66" charset="0"/>
              </a:rPr>
              <a:t>      </a:t>
            </a:r>
            <a:r>
              <a:rPr lang="ru-RU" sz="3600" dirty="0">
                <a:solidFill>
                  <a:srgbClr val="7030A0"/>
                </a:solidFill>
                <a:latin typeface="Comic Sans MS" pitchFamily="66" charset="0"/>
              </a:rPr>
              <a:t>Простые механизмы в природе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4438"/>
            <a:ext cx="7900988" cy="4686300"/>
          </a:xfrm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200" dirty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   Законы физики используются не только в работе самых удивительных приборов и машин, но и распространяются на явления живой природы. Однако в живой природе многие из этих законов не проявляются в открытом виде, поэтому подметить их может только опытный глаз наблюдателя.</a:t>
            </a:r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725488"/>
          </a:xfrm>
        </p:spPr>
        <p:txBody>
          <a:bodyPr/>
          <a:lstStyle/>
          <a:p>
            <a:pPr eaLnBrk="1" hangingPunct="1"/>
            <a:r>
              <a:rPr lang="ru-RU" sz="3600" dirty="0">
                <a:solidFill>
                  <a:srgbClr val="0070C0"/>
                </a:solidFill>
                <a:latin typeface="Comic Sans MS" pitchFamily="66" charset="0"/>
              </a:rPr>
              <a:t>                         </a:t>
            </a:r>
            <a:r>
              <a:rPr lang="ru-RU" sz="3600" dirty="0">
                <a:solidFill>
                  <a:srgbClr val="7030A0"/>
                </a:solidFill>
                <a:latin typeface="Comic Sans MS" pitchFamily="66" charset="0"/>
              </a:rPr>
              <a:t>Рычаг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63" y="1071563"/>
            <a:ext cx="8286750" cy="17859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   В скелете животных и человека все кости, имеющие некоторую свободу движения, являются рычагами, например, у человека – кости конечностей, нижняя челюсть, череп, фаланги пальцев. </a:t>
            </a:r>
            <a:endParaRPr lang="ru-RU" sz="2400" dirty="0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071563" y="3000375"/>
          <a:ext cx="6786562" cy="2786063"/>
        </p:xfrm>
        <a:graphic>
          <a:graphicData uri="http://schemas.openxmlformats.org/drawingml/2006/table">
            <a:tbl>
              <a:tblPr/>
              <a:tblGrid>
                <a:gridCol w="1811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Рычаг равновесия.</a:t>
                      </a: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Рычаг силы.</a:t>
                      </a: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Рычаг скорости.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9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точка опоры. </a:t>
                      </a:r>
                      <a:r>
                        <a:rPr kumimoji="0" lang="ru-RU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точка приложения силы. </a:t>
                      </a:r>
                      <a:r>
                        <a:rPr kumimoji="0" lang="ru-RU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kumimoji="0" lang="ru-RU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точка сопротивления.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9050" marR="19050" marT="19050" marB="190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0500" name="Рисунок 4" descr="Рычаг равновеси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71813"/>
            <a:ext cx="17145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1" name="Рисунок 5" descr="Рычаг силы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7663" y="3071813"/>
            <a:ext cx="26495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2" name="Рисунок 6" descr="Рычаг скорости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25" y="3071813"/>
            <a:ext cx="22860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200" b="1">
                <a:cs typeface="Times New Roman" pitchFamily="18" charset="0"/>
              </a:rPr>
              <a:t/>
            </a:r>
            <a:br>
              <a:rPr lang="ru-RU" sz="1200" b="1">
                <a:cs typeface="Times New Roman" pitchFamily="18" charset="0"/>
              </a:rPr>
            </a:br>
            <a:r>
              <a:rPr lang="ru-RU" sz="1200" b="1">
                <a:cs typeface="Times New Roman" pitchFamily="18" charset="0"/>
              </a:rPr>
              <a:t/>
            </a:r>
            <a:br>
              <a:rPr lang="ru-RU" sz="1200" b="1">
                <a:cs typeface="Times New Roman" pitchFamily="18" charset="0"/>
              </a:rPr>
            </a:br>
            <a:endParaRPr lang="ru-RU"/>
          </a:p>
        </p:txBody>
      </p:sp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99246" y="4857750"/>
            <a:ext cx="8786812" cy="178593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«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3555" name="Содержимое 3"/>
          <p:cNvSpPr>
            <a:spLocks noGrp="1"/>
          </p:cNvSpPr>
          <p:nvPr>
            <p:ph sz="half" idx="1"/>
          </p:nvPr>
        </p:nvSpPr>
        <p:spPr>
          <a:xfrm>
            <a:off x="4692652" y="214312"/>
            <a:ext cx="4279897" cy="6095007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ru-RU" sz="2000" dirty="0">
                <a:solidFill>
                  <a:srgbClr val="7030A0"/>
                </a:solidFill>
                <a:latin typeface="Comic Sans MS" pitchFamily="66" charset="0"/>
              </a:rPr>
              <a:t> 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dirty="0">
                <a:solidFill>
                  <a:srgbClr val="7030A0"/>
                </a:solidFill>
                <a:latin typeface="Comic Sans MS" pitchFamily="66" charset="0"/>
              </a:rPr>
              <a:t>    В растениях рычажные элементы встречаются реже, что объясняется малой подвижностью растительного организма. Типичный рычаг – ствол дерева и корни. Глубоко уходящий в землю корень сосны или дуба оказывают огромное сопротивление, поэтому сосны и дубы почти никогда не выворачиваются с корнем. Наоборот, ели, имеющие часто поверхностную корневую систему, опрокидываются очень легко. </a:t>
            </a:r>
          </a:p>
        </p:txBody>
      </p:sp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29567"/>
            <a:ext cx="310388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823913"/>
            <a:ext cx="4214812" cy="3429000"/>
          </a:xfrm>
        </p:spPr>
        <p:txBody>
          <a:bodyPr>
            <a:normAutofit fontScale="92500"/>
          </a:bodyPr>
          <a:lstStyle/>
          <a:p>
            <a:pPr>
              <a:buFont typeface="Arial" charset="0"/>
              <a:buNone/>
            </a:pPr>
            <a:r>
              <a:rPr lang="ru-RU" sz="1600" dirty="0">
                <a:solidFill>
                  <a:srgbClr val="7030A0"/>
                </a:solidFill>
                <a:latin typeface="Comic Sans MS" pitchFamily="66" charset="0"/>
              </a:rPr>
              <a:t>      </a:t>
            </a:r>
          </a:p>
          <a:p>
            <a:pPr>
              <a:buFont typeface="Arial" charset="0"/>
              <a:buNone/>
            </a:pPr>
            <a:endParaRPr lang="ru-RU" sz="1600" dirty="0">
              <a:solidFill>
                <a:srgbClr val="7030A0"/>
              </a:solidFill>
              <a:latin typeface="Comic Sans MS" pitchFamily="66" charset="0"/>
            </a:endParaRPr>
          </a:p>
          <a:p>
            <a:pPr algn="just">
              <a:buFont typeface="Arial" charset="0"/>
              <a:buNone/>
            </a:pPr>
            <a:r>
              <a:rPr lang="ru-RU" sz="1600" dirty="0">
                <a:solidFill>
                  <a:srgbClr val="7030A0"/>
                </a:solidFill>
                <a:latin typeface="Comic Sans MS" pitchFamily="66" charset="0"/>
              </a:rPr>
              <a:t>      Много простых механизмов можно указать не только в теле животных и человека, но и в строении растений. Рассмотрим пример, как работает в цветке шалфея «рычажный механизм» для загрузки насекомых пыльцой. Цветок на растении располагается горизонтально. Нижняя его губа служит очень удобной посадочной площадкой для шмелей. Отсюда насекомое начинает путь  внутрь цветка, к нектару. </a:t>
            </a:r>
          </a:p>
        </p:txBody>
      </p:sp>
      <p:sp>
        <p:nvSpPr>
          <p:cNvPr id="22531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3000375"/>
            <a:ext cx="4214812" cy="3357563"/>
          </a:xfrm>
        </p:spPr>
        <p:txBody>
          <a:bodyPr>
            <a:normAutofit fontScale="92500"/>
          </a:bodyPr>
          <a:lstStyle/>
          <a:p>
            <a:pPr algn="just">
              <a:buFont typeface="Arial" charset="0"/>
              <a:buNone/>
            </a:pPr>
            <a:r>
              <a:rPr lang="ru-RU" sz="1600" dirty="0">
                <a:solidFill>
                  <a:srgbClr val="7030A0"/>
                </a:solidFill>
                <a:latin typeface="Comic Sans MS" pitchFamily="66" charset="0"/>
              </a:rPr>
              <a:t>      Но тут на его дороге встает «шлагбаум» - две тычинки. Они прикреплены к цветку так, что короткая и твердая нижняя часть каждой из них является одним плечом рычага, а верхняя длинная, на которой качается пыльник, - это другое плечо. Шмель пытается проникнуть внутрь цветка, нажимает на нижнее плечо. Верхнее при этом опускается, и пыльники вымазывают пыльцой спинку насекомого.</a:t>
            </a:r>
          </a:p>
        </p:txBody>
      </p:sp>
      <p:pic>
        <p:nvPicPr>
          <p:cNvPr id="22532" name="Рисунок 8" descr="Рычаги в живой природе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t="61565"/>
          <a:stretch>
            <a:fillRect/>
          </a:stretch>
        </p:blipFill>
        <p:spPr bwMode="auto">
          <a:xfrm>
            <a:off x="4757272" y="595312"/>
            <a:ext cx="43910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4252913"/>
            <a:ext cx="432117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71604" y="428604"/>
            <a:ext cx="6589712" cy="1281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Практическая часть</a:t>
            </a:r>
            <a:endParaRPr lang="ru-RU" dirty="0"/>
          </a:p>
        </p:txBody>
      </p:sp>
      <p:pic>
        <p:nvPicPr>
          <p:cNvPr id="6" name="Рисунок 5" descr="IMG202301241343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463641"/>
            <a:ext cx="3714776" cy="495303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E6572-B7FF-4623-8F6D-09D9C3A87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3" y="609601"/>
            <a:ext cx="6914728" cy="137924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Вывод</a:t>
            </a:r>
            <a:endParaRPr lang="ru-RU" sz="5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7D53F-63E0-4BC7-BB19-A58FDE613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9673" y="1700808"/>
            <a:ext cx="6914728" cy="475252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     </a:t>
            </a:r>
            <a:r>
              <a:rPr lang="ru-RU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В результате исследовательской работы над данной темой я научился определять выигрыш в силе различных простых механизмов. Сила человека ограничена, поэтому он часто применяет приспособления (механизмы), которые преобразовывают его силу в силу существенно большую, т.е. получают выигрыш в силе. При использовании простых механизмов выполняется </a:t>
            </a:r>
            <a:r>
              <a:rPr lang="ru-RU" sz="20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«Золотое </a:t>
            </a:r>
            <a:r>
              <a:rPr lang="ru-RU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правило» механики: во сколько раз выигрываем в силе, во столько раз проигрываем в расстоянии; простые механизмы широко применяются в практической </a:t>
            </a:r>
            <a:r>
              <a:rPr lang="ru-RU" sz="20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деятельности. </a:t>
            </a:r>
            <a:endParaRPr lang="ru-RU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94231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988840"/>
            <a:ext cx="4752528" cy="2448272"/>
          </a:xfrm>
        </p:spPr>
        <p:txBody>
          <a:bodyPr rtlCol="0">
            <a:normAutofit fontScale="775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600" i="1" dirty="0" smtClean="0">
                <a:solidFill>
                  <a:srgbClr val="002060"/>
                </a:solidFill>
                <a:latin typeface="Comic Sans MS" pitchFamily="66" charset="0"/>
              </a:rPr>
              <a:t>«Дайте мне точку опоры,  и я переверну Землю»</a:t>
            </a:r>
            <a:r>
              <a:rPr lang="ru-RU" sz="4600" i="1" dirty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4600" i="1" dirty="0">
                <a:solidFill>
                  <a:srgbClr val="002060"/>
                </a:solidFill>
                <a:latin typeface="Comic Sans MS" pitchFamily="66" charset="0"/>
              </a:rPr>
            </a:br>
            <a:endParaRPr lang="ru-RU" sz="4600" i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</a:rPr>
              <a:t>Архимед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052" name="Рисунок 1" descr="http://festival.1september.ru/articles/50284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2808312" cy="295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>
                <a:solidFill>
                  <a:srgbClr val="00B0F0"/>
                </a:solidFill>
                <a:latin typeface="Comic Sans MS" pitchFamily="66" charset="0"/>
              </a:rPr>
              <a:t>ЦЕЛЬ РАБОТЫ</a:t>
            </a:r>
            <a:r>
              <a:rPr lang="ru-RU" dirty="0">
                <a:solidFill>
                  <a:srgbClr val="0070C0"/>
                </a:solidFill>
                <a:latin typeface="Comic Sans MS" pitchFamily="66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857375"/>
            <a:ext cx="8715375" cy="19002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в результате познавательной деятельности  познакомиться с практическим применением рычага</a:t>
            </a:r>
          </a:p>
        </p:txBody>
      </p:sp>
      <p:pic>
        <p:nvPicPr>
          <p:cNvPr id="3076" name="Рисунок 4" descr="http://www.fizika.ru/theory/tema-15/15b-i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3929063"/>
            <a:ext cx="3286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700F5-EC0C-441F-8629-D2BD4DE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1" y="609600"/>
            <a:ext cx="6842720" cy="875184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Comic Sans MS" panose="030F0702030302020204" pitchFamily="66" charset="0"/>
              </a:rPr>
              <a:t>ВВЕДЕНИЕ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D3E80D-F46F-453D-8BCC-DCD3716DE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705" y="1700808"/>
            <a:ext cx="6626696" cy="420910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Может ли </a:t>
            </a: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человек удержать на весу 100 тонн, можно ли рукой расплющить железо, может ли ребенок оказать противодействие силачу? </a:t>
            </a:r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Да, могут.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Домкрат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Ножницы, плоскогубцы, клещи, кусачки…. 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Что такое рычаг и почему он так увеличивает силу человека? Как использует его человек? Где можно применить рычаг? Исследованию этих вопросов я посвятил свою работу.</a:t>
            </a:r>
          </a:p>
        </p:txBody>
      </p:sp>
    </p:spTree>
    <p:extLst>
      <p:ext uri="{BB962C8B-B14F-4D97-AF65-F5344CB8AC3E}">
        <p14:creationId xmlns:p14="http://schemas.microsoft.com/office/powerpoint/2010/main" val="256479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765175"/>
            <a:ext cx="8229600" cy="5472113"/>
          </a:xfrm>
        </p:spPr>
        <p:txBody>
          <a:bodyPr>
            <a:normAutofit lnSpcReduction="10000"/>
          </a:bodyPr>
          <a:lstStyle/>
          <a:p>
            <a:pPr marL="0" indent="541338" algn="just" eaLnBrk="1" hangingPunct="1">
              <a:buFontTx/>
              <a:buNone/>
            </a:pPr>
            <a:endParaRPr lang="ru-RU" sz="2400" i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0" indent="541338" algn="just" eaLnBrk="1" hangingPunct="1">
              <a:buFontTx/>
              <a:buNone/>
            </a:pPr>
            <a:r>
              <a:rPr lang="ru-RU" sz="2400" i="1" dirty="0">
                <a:solidFill>
                  <a:srgbClr val="7030A0"/>
                </a:solidFill>
                <a:latin typeface="Comic Sans MS" panose="030F0702030302020204" pitchFamily="66" charset="0"/>
              </a:rPr>
              <a:t>Большинство современных машин, вне зависимости от их сложности, состоят из комбинаций нескольких базовых движущихся деталей. </a:t>
            </a:r>
          </a:p>
          <a:p>
            <a:pPr marL="0" indent="541338" algn="just" eaLnBrk="1" hangingPunct="1">
              <a:buFontTx/>
              <a:buNone/>
            </a:pPr>
            <a:r>
              <a:rPr lang="ru-RU" sz="2400" i="1" dirty="0">
                <a:solidFill>
                  <a:srgbClr val="7030A0"/>
                </a:solidFill>
                <a:latin typeface="Comic Sans MS" panose="030F0702030302020204" pitchFamily="66" charset="0"/>
              </a:rPr>
              <a:t>Эти детали – рычаг, наклонная плоскость и колесо – служат человечеству со времени зарождения цивилизации. </a:t>
            </a:r>
          </a:p>
          <a:p>
            <a:pPr marL="0" indent="541338" algn="just" eaLnBrk="1" hangingPunct="1">
              <a:buFontTx/>
              <a:buNone/>
            </a:pPr>
            <a:r>
              <a:rPr lang="ru-RU" sz="2400" i="1" dirty="0">
                <a:solidFill>
                  <a:srgbClr val="7030A0"/>
                </a:solidFill>
                <a:latin typeface="Comic Sans MS" panose="030F0702030302020204" pitchFamily="66" charset="0"/>
              </a:rPr>
              <a:t>За исключением электронных, все сегодняшние сложнейшие механизированные устройства являются прямыми потомками инструментов и приспособлений, использовавшихся людьми тысячи лет назад для валки деревьев, строительства жилищ и возведения монументальных пирамид.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647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rgbClr val="FF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                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Рычаг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5076825" y="3141663"/>
            <a:ext cx="3673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 i="0">
              <a:latin typeface="Comic Sans MS" pitchFamily="66" charset="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48949" y="2101850"/>
            <a:ext cx="85693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Comic Sans MS" panose="030F0702030302020204" pitchFamily="66" charset="0"/>
              </a:rPr>
              <a:t>.</a:t>
            </a:r>
          </a:p>
          <a:p>
            <a:pPr algn="ctr">
              <a:spcBef>
                <a:spcPct val="50000"/>
              </a:spcBef>
            </a:pPr>
            <a:endParaRPr lang="ru-RU" sz="2800" dirty="0">
              <a:latin typeface="Comic Sans MS" panose="030F0702030302020204" pitchFamily="66" charset="0"/>
            </a:endParaRPr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755576" y="1053265"/>
            <a:ext cx="8114616" cy="496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Рычаг –твердое тело, способное вращаться вокруг неподвижной опоры. На практике роль рычага могут играть стержень, доска и другие предметы.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Рычаг является элементом многих современных орудий труда: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Рычаг работает по простой формуле: усилие умноженное на его плечо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(кратчайшее расстояние между точкой опоры и прямой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,</a:t>
            </a: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вдоль которой действует сила)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,</a:t>
            </a:r>
            <a:r>
              <a:rPr lang="ru-RU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равно произведению нагрузки на её плечо. Чем длиннее плечо усилия, тем больше его увеличение и тем легче перемещать нагрузку</a:t>
            </a:r>
          </a:p>
          <a:p>
            <a:pPr marL="342900" indent="-342900" algn="ctr">
              <a:spcBef>
                <a:spcPct val="20000"/>
              </a:spcBef>
            </a:pPr>
            <a:endParaRPr lang="ru-RU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indent="-342900" algn="ctr">
              <a:spcBef>
                <a:spcPct val="20000"/>
              </a:spcBef>
            </a:pPr>
            <a:endParaRPr lang="ru-RU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939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>
                <a:solidFill>
                  <a:srgbClr val="0070C0"/>
                </a:solidFill>
                <a:latin typeface="Comic Sans MS" pitchFamily="66" charset="0"/>
              </a:rPr>
              <a:t>         </a:t>
            </a:r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Простые механизмы в технике-</a:t>
            </a:r>
            <a:br>
              <a:rPr lang="ru-RU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dirty="0">
                <a:solidFill>
                  <a:srgbClr val="7030A0"/>
                </a:solidFill>
                <a:latin typeface="Comic Sans MS" pitchFamily="66" charset="0"/>
              </a:rPr>
              <a:t>         рычаг</a:t>
            </a:r>
          </a:p>
        </p:txBody>
      </p:sp>
      <p:sp>
        <p:nvSpPr>
          <p:cNvPr id="11267" name="Содержимое 4"/>
          <p:cNvSpPr>
            <a:spLocks noGrp="1"/>
          </p:cNvSpPr>
          <p:nvPr>
            <p:ph sz="half" idx="1"/>
          </p:nvPr>
        </p:nvSpPr>
        <p:spPr>
          <a:xfrm>
            <a:off x="214313" y="4143375"/>
            <a:ext cx="5715000" cy="1982788"/>
          </a:xfrm>
        </p:spPr>
        <p:txBody>
          <a:bodyPr>
            <a:normAutofit/>
          </a:bodyPr>
          <a:lstStyle/>
          <a:p>
            <a:pPr algn="r">
              <a:buFont typeface="Arial" charset="0"/>
              <a:buNone/>
              <a:defRPr/>
            </a:pPr>
            <a:r>
              <a:rPr lang="ru-RU" sz="1800" dirty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     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Выигрыш в силе, но проигрыш в расстоянии. И,  наоборот</a:t>
            </a:r>
            <a:endParaRPr lang="ru-RU" sz="2800" dirty="0">
              <a:solidFill>
                <a:srgbClr val="7030A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268" name="Содержимое 5"/>
          <p:cNvSpPr>
            <a:spLocks noGrp="1"/>
          </p:cNvSpPr>
          <p:nvPr>
            <p:ph sz="half" idx="2"/>
          </p:nvPr>
        </p:nvSpPr>
        <p:spPr>
          <a:xfrm>
            <a:off x="3136900" y="2060848"/>
            <a:ext cx="5829300" cy="2214562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ru-RU" sz="1800" dirty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     </a:t>
            </a:r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  <a:ea typeface="+mj-ea"/>
                <a:cs typeface="+mj-cs"/>
              </a:rPr>
              <a:t>Пирамиды в Египте</a:t>
            </a:r>
            <a:endParaRPr lang="ru-RU" sz="3200" dirty="0">
              <a:solidFill>
                <a:srgbClr val="7030A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1269" name="Picture 5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35731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70" descr="http://www.fizika.ru/theory/tema-15/15f-i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1550" y="4357688"/>
            <a:ext cx="28543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115616" y="260648"/>
            <a:ext cx="2700734" cy="219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Рычаги первого класса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95288" y="2781300"/>
            <a:ext cx="3960812" cy="3367088"/>
            <a:chOff x="249" y="1752"/>
            <a:chExt cx="2495" cy="2121"/>
          </a:xfrm>
        </p:grpSpPr>
        <p:pic>
          <p:nvPicPr>
            <p:cNvPr id="18443" name="Picture 8" descr="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9" y="1752"/>
              <a:ext cx="2495" cy="2121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18444" name="Text Box 9"/>
            <p:cNvSpPr txBox="1">
              <a:spLocks noChangeArrowheads="1"/>
            </p:cNvSpPr>
            <p:nvPr/>
          </p:nvSpPr>
          <p:spPr bwMode="auto">
            <a:xfrm>
              <a:off x="1791" y="1797"/>
              <a:ext cx="907" cy="204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dirty="0"/>
                <a:t>Гвоздодер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444365" y="188743"/>
            <a:ext cx="4584700" cy="2457450"/>
            <a:chOff x="2744" y="119"/>
            <a:chExt cx="2888" cy="1548"/>
          </a:xfrm>
        </p:grpSpPr>
        <p:pic>
          <p:nvPicPr>
            <p:cNvPr id="18441" name="Picture 5" descr="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47682">
              <a:off x="2744" y="119"/>
              <a:ext cx="2888" cy="1542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2782" y="1434"/>
              <a:ext cx="960" cy="233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Ножницы</a:t>
              </a:r>
            </a:p>
          </p:txBody>
        </p:sp>
      </p:grp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4787900" y="3644900"/>
            <a:ext cx="4032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/>
              <a:t>Точка </a:t>
            </a:r>
            <a:r>
              <a:rPr lang="ru-RU" sz="2800" dirty="0"/>
              <a:t>опоры лежит между нагрузкой и прикладываемым усилием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09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995738" y="2852738"/>
            <a:ext cx="4824412" cy="2170112"/>
            <a:chOff x="2517" y="1797"/>
            <a:chExt cx="3039" cy="1367"/>
          </a:xfrm>
        </p:grpSpPr>
        <p:pic>
          <p:nvPicPr>
            <p:cNvPr id="19473" name="Picture 14" descr="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7" y="1797"/>
              <a:ext cx="3039" cy="1361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19474" name="Text Box 15"/>
            <p:cNvSpPr txBox="1">
              <a:spLocks noChangeArrowheads="1"/>
            </p:cNvSpPr>
            <p:nvPr/>
          </p:nvSpPr>
          <p:spPr bwMode="auto">
            <a:xfrm>
              <a:off x="4830" y="2931"/>
              <a:ext cx="681" cy="23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Тачка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0" y="2817812"/>
            <a:ext cx="3924301" cy="2193924"/>
            <a:chOff x="0" y="1775"/>
            <a:chExt cx="2472" cy="1382"/>
          </a:xfrm>
        </p:grpSpPr>
        <p:pic>
          <p:nvPicPr>
            <p:cNvPr id="19468" name="Picture 4" descr="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775"/>
              <a:ext cx="2132" cy="1361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19469" name="Text Box 5"/>
            <p:cNvSpPr txBox="1">
              <a:spLocks noChangeArrowheads="1"/>
            </p:cNvSpPr>
            <p:nvPr/>
          </p:nvSpPr>
          <p:spPr bwMode="auto">
            <a:xfrm>
              <a:off x="793" y="2750"/>
              <a:ext cx="1536" cy="40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Открывалка для бутылок</a:t>
              </a:r>
            </a:p>
          </p:txBody>
        </p:sp>
        <p:sp>
          <p:nvSpPr>
            <p:cNvPr id="19470" name="Text Box 7"/>
            <p:cNvSpPr txBox="1">
              <a:spLocks noChangeArrowheads="1"/>
            </p:cNvSpPr>
            <p:nvPr/>
          </p:nvSpPr>
          <p:spPr bwMode="auto">
            <a:xfrm>
              <a:off x="174" y="1978"/>
              <a:ext cx="84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i="0" dirty="0"/>
                <a:t>Нагрузка</a:t>
              </a:r>
            </a:p>
          </p:txBody>
        </p:sp>
        <p:sp>
          <p:nvSpPr>
            <p:cNvPr id="19471" name="Text Box 8"/>
            <p:cNvSpPr txBox="1">
              <a:spLocks noChangeArrowheads="1"/>
            </p:cNvSpPr>
            <p:nvPr/>
          </p:nvSpPr>
          <p:spPr bwMode="auto">
            <a:xfrm>
              <a:off x="249" y="1797"/>
              <a:ext cx="113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i="0" dirty="0"/>
                <a:t>Точка опоры</a:t>
              </a:r>
            </a:p>
          </p:txBody>
        </p:sp>
        <p:sp>
          <p:nvSpPr>
            <p:cNvPr id="19472" name="Text Box 6"/>
            <p:cNvSpPr txBox="1">
              <a:spLocks noChangeArrowheads="1"/>
            </p:cNvSpPr>
            <p:nvPr/>
          </p:nvSpPr>
          <p:spPr bwMode="auto">
            <a:xfrm>
              <a:off x="0" y="2296"/>
              <a:ext cx="7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i="0" dirty="0"/>
                <a:t>Усилие</a:t>
              </a:r>
            </a:p>
          </p:txBody>
        </p:sp>
      </p:grp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724804" y="407988"/>
            <a:ext cx="32766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Рычаги </a:t>
            </a: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второго</a:t>
            </a: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класса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611188" y="5084763"/>
            <a:ext cx="79200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Точка </a:t>
            </a:r>
            <a:r>
              <a:rPr lang="ru-RU" sz="2400" dirty="0"/>
              <a:t>опоры расположена на одном конце, усилие прикладывается к другому концу, а нагрузка располагается между ними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3995738" y="333375"/>
            <a:ext cx="4803775" cy="2386013"/>
            <a:chOff x="2517" y="210"/>
            <a:chExt cx="3026" cy="1503"/>
          </a:xfrm>
        </p:grpSpPr>
        <p:pic>
          <p:nvPicPr>
            <p:cNvPr id="19466" name="Picture 11" descr="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7" y="210"/>
              <a:ext cx="3026" cy="1496"/>
            </a:xfrm>
            <a:prstGeom prst="rect">
              <a:avLst/>
            </a:prstGeom>
            <a:noFill/>
            <a:ln w="19050">
              <a:solidFill>
                <a:srgbClr val="FF6699"/>
              </a:solidFill>
              <a:miter lim="800000"/>
              <a:headEnd/>
              <a:tailEnd/>
            </a:ln>
          </p:spPr>
        </p:pic>
        <p:sp>
          <p:nvSpPr>
            <p:cNvPr id="19467" name="Text Box 12"/>
            <p:cNvSpPr txBox="1">
              <a:spLocks noChangeArrowheads="1"/>
            </p:cNvSpPr>
            <p:nvPr/>
          </p:nvSpPr>
          <p:spPr bwMode="auto">
            <a:xfrm>
              <a:off x="4649" y="1480"/>
              <a:ext cx="863" cy="23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6699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dirty="0"/>
                <a:t>Степлер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9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2651</TotalTime>
  <Words>750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Century Gothic</vt:lpstr>
      <vt:lpstr>Comic Sans MS</vt:lpstr>
      <vt:lpstr>Times New Roman</vt:lpstr>
      <vt:lpstr>Wingdings 3</vt:lpstr>
      <vt:lpstr>Легкий дым</vt:lpstr>
      <vt:lpstr>Презентация PowerPoint</vt:lpstr>
      <vt:lpstr>Презентация PowerPoint</vt:lpstr>
      <vt:lpstr>ЦЕЛЬ РАБОТЫ:</vt:lpstr>
      <vt:lpstr>ВВЕДЕНИЕ</vt:lpstr>
      <vt:lpstr>Презентация PowerPoint</vt:lpstr>
      <vt:lpstr>                               Рычаг</vt:lpstr>
      <vt:lpstr>         Простые механизмы в технике-          рычаг</vt:lpstr>
      <vt:lpstr>Презентация PowerPoint</vt:lpstr>
      <vt:lpstr>Презентация PowerPoint</vt:lpstr>
      <vt:lpstr>Презентация PowerPoint</vt:lpstr>
      <vt:lpstr>      Простые механизмы в природе</vt:lpstr>
      <vt:lpstr>                         Рычаг</vt:lpstr>
      <vt:lpstr>« </vt:lpstr>
      <vt:lpstr>Презентация PowerPoint</vt:lpstr>
      <vt:lpstr>Практическая часть</vt:lpstr>
      <vt:lpstr>Вывод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тв</dc:creator>
  <cp:lastModifiedBy>Эльвира</cp:lastModifiedBy>
  <cp:revision>72</cp:revision>
  <dcterms:created xsi:type="dcterms:W3CDTF">2008-05-02T17:14:32Z</dcterms:created>
  <dcterms:modified xsi:type="dcterms:W3CDTF">2023-02-25T05:53:37Z</dcterms:modified>
</cp:coreProperties>
</file>